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0" r:id="rId5"/>
    <p:sldId id="262" r:id="rId6"/>
    <p:sldId id="263" r:id="rId7"/>
    <p:sldId id="265" r:id="rId8"/>
    <p:sldId id="267" r:id="rId9"/>
    <p:sldId id="276" r:id="rId10"/>
    <p:sldId id="266" r:id="rId11"/>
    <p:sldId id="275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86" r:id="rId20"/>
    <p:sldId id="284" r:id="rId21"/>
    <p:sldId id="285" r:id="rId22"/>
    <p:sldId id="278" r:id="rId23"/>
    <p:sldId id="279" r:id="rId24"/>
    <p:sldId id="281" r:id="rId25"/>
    <p:sldId id="280" r:id="rId26"/>
    <p:sldId id="287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6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1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44A4-BF46-4784-BC3D-5888E1A8829D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1B69-3E12-4150-A1B8-8D1F0EAF9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7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edu/edinburgh#quick-star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FAQd0ueIMc&amp;feature=emb_titl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Sections_and_chapter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Tabl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ist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learn/latex/Mathematical_expression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Footnot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Biblatex_citation_styl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learn/latex/Bibliography_management_with_bibtex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learn/latex/Natbib_citation_styl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nsions.libreoffice.org/extensions/writer2latex-1/1-6.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FAQd0ueIMc&amp;feature=emb_title" TargetMode="External"/><Relationship Id="rId2" Type="http://schemas.openxmlformats.org/officeDocument/2006/relationships/hyperlink" Target="https://www.youtube.com/watch?v=5dnK2knSu0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2qojndq" TargetMode="External"/><Relationship Id="rId4" Type="http://schemas.openxmlformats.org/officeDocument/2006/relationships/hyperlink" Target="https://www.overleaf.com/learn/latex/Main_Pag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elatex.com/templat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50668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Notebook mashu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05" r="14685"/>
          <a:stretch/>
        </p:blipFill>
        <p:spPr bwMode="auto">
          <a:xfrm>
            <a:off x="4506686" y="0"/>
            <a:ext cx="77584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05534"/>
            <a:ext cx="4506686" cy="1046681"/>
          </a:xfrm>
          <a:noFill/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Write your thesis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341" y="3429000"/>
            <a:ext cx="3796004" cy="559415"/>
          </a:xfrm>
          <a:noFill/>
        </p:spPr>
        <p:txBody>
          <a:bodyPr>
            <a:no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With Latex and Overleaf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3C333-9695-463E-9B09-1C9345113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650" y="0"/>
            <a:ext cx="2419350" cy="2428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3102" y="6372809"/>
            <a:ext cx="29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lmichiel@exseed.ed.ac.uk</a:t>
            </a:r>
          </a:p>
        </p:txBody>
      </p:sp>
    </p:spTree>
    <p:extLst>
      <p:ext uri="{BB962C8B-B14F-4D97-AF65-F5344CB8AC3E}">
        <p14:creationId xmlns:p14="http://schemas.microsoft.com/office/powerpoint/2010/main" val="641110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What is Overleaf?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288" y="2077464"/>
            <a:ext cx="115925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Overleaf is a </a:t>
            </a:r>
            <a:r>
              <a:rPr lang="en-GB" sz="2400" dirty="0" err="1"/>
              <a:t>startup</a:t>
            </a:r>
            <a:r>
              <a:rPr lang="en-GB" sz="2400" dirty="0"/>
              <a:t> and </a:t>
            </a:r>
            <a:r>
              <a:rPr lang="en-GB" sz="2400" b="1" dirty="0"/>
              <a:t>social enterprise </a:t>
            </a:r>
            <a:r>
              <a:rPr lang="en-GB" sz="2400" dirty="0"/>
              <a:t>that builds </a:t>
            </a:r>
            <a:r>
              <a:rPr lang="en-GB" sz="2400" b="1" dirty="0"/>
              <a:t>modern collaborative </a:t>
            </a:r>
            <a:r>
              <a:rPr lang="en-GB" sz="2400" dirty="0"/>
              <a:t>authoring tools to help make science and research faster, more open and more transparent.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Overleaf’s</a:t>
            </a:r>
            <a:r>
              <a:rPr lang="en-GB" sz="2400" dirty="0"/>
              <a:t> market-leading </a:t>
            </a:r>
            <a:r>
              <a:rPr lang="en-GB" sz="2400" b="1" dirty="0"/>
              <a:t>collaboration technology </a:t>
            </a:r>
            <a:r>
              <a:rPr lang="en-GB" sz="2400" dirty="0"/>
              <a:t>is now in use by over four million researchers, students, and teachers in institutions, labs, and industry worldwide.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Basically is a </a:t>
            </a:r>
            <a:r>
              <a:rPr lang="en-GB" sz="2400" b="1" dirty="0"/>
              <a:t>web-based tool </a:t>
            </a:r>
            <a:r>
              <a:rPr lang="en-GB" sz="2400" dirty="0"/>
              <a:t>using Latex to </a:t>
            </a:r>
            <a:r>
              <a:rPr lang="en-GB" sz="2400" b="1" dirty="0"/>
              <a:t>create and share </a:t>
            </a:r>
            <a:r>
              <a:rPr lang="en-GB" sz="2400" dirty="0"/>
              <a:t>documents.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It allows you to </a:t>
            </a:r>
            <a:r>
              <a:rPr lang="en-GB" sz="2400" b="1" dirty="0"/>
              <a:t>create and modify texts in Latex</a:t>
            </a:r>
            <a:r>
              <a:rPr lang="en-GB" sz="2400" dirty="0"/>
              <a:t> and </a:t>
            </a:r>
            <a:r>
              <a:rPr lang="en-GB" sz="2400" b="1" dirty="0"/>
              <a:t>work collaboratively.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b="1" dirty="0"/>
              <a:t>Not open </a:t>
            </a:r>
            <a:r>
              <a:rPr lang="en-GB" sz="2400" dirty="0"/>
              <a:t>but you have access to the </a:t>
            </a:r>
            <a:r>
              <a:rPr lang="en-GB" sz="2400" b="1" dirty="0"/>
              <a:t>pro version </a:t>
            </a:r>
            <a:r>
              <a:rPr lang="en-GB" sz="2400" dirty="0"/>
              <a:t>with your </a:t>
            </a:r>
            <a:r>
              <a:rPr lang="en-GB" sz="2400" b="1" dirty="0"/>
              <a:t>university e-mail.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Lots of models available (not many from the Edinburgh University).</a:t>
            </a:r>
          </a:p>
        </p:txBody>
      </p:sp>
      <p:pic>
        <p:nvPicPr>
          <p:cNvPr id="4098" name="Picture 2" descr="Image result for overleaf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555" y="5765357"/>
            <a:ext cx="2562043" cy="8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821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Why using Overleaf?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288" y="2077464"/>
            <a:ext cx="115925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Fewer bugs to deal with regarding document compilation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Save space on your computer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Work everywhere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worries about updates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Direct submission to some journals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Interconnection with Git and </a:t>
            </a:r>
            <a:r>
              <a:rPr lang="en-GB" sz="2400" dirty="0" err="1"/>
              <a:t>Github</a:t>
            </a:r>
            <a:r>
              <a:rPr lang="en-GB" sz="2400" dirty="0"/>
              <a:t> to work in version control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Easy collaboration 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2400" b="1" dirty="0"/>
              <a:t>Let’s Create an account</a:t>
            </a:r>
          </a:p>
          <a:p>
            <a:pPr>
              <a:lnSpc>
                <a:spcPts val="3600"/>
              </a:lnSpc>
            </a:pPr>
            <a:r>
              <a:rPr lang="en-GB" sz="2400" b="1" dirty="0"/>
              <a:t> </a:t>
            </a:r>
            <a:r>
              <a:rPr lang="en-GB" sz="2400" dirty="0">
                <a:hlinkClick r:id="rId3"/>
              </a:rPr>
              <a:t>https://www.overleaf.com/edu/edinburgh#quick-start</a:t>
            </a:r>
            <a:r>
              <a:rPr lang="en-GB" sz="2400" b="1" dirty="0"/>
              <a:t> </a:t>
            </a:r>
          </a:p>
        </p:txBody>
      </p:sp>
      <p:pic>
        <p:nvPicPr>
          <p:cNvPr id="4098" name="Picture 2" descr="Image result for overleaf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555" y="5765357"/>
            <a:ext cx="2562043" cy="8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9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The Overleaf interface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811" y="2277546"/>
            <a:ext cx="8392376" cy="45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4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Anatomy of Overleaf files</a:t>
            </a:r>
            <a:endParaRPr lang="en-US" sz="5400" kern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8456" y="2477037"/>
            <a:ext cx="97411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 .</a:t>
            </a:r>
            <a:r>
              <a:rPr lang="en-GB" sz="2800" dirty="0" err="1"/>
              <a:t>Tex</a:t>
            </a:r>
            <a:r>
              <a:rPr lang="en-GB" sz="2800" dirty="0"/>
              <a:t> file that contains text and command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 .bib file that contains the bibliography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Any additional files: pictures, graphs etc…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Additional .</a:t>
            </a:r>
            <a:r>
              <a:rPr lang="en-GB" sz="2800" dirty="0" err="1"/>
              <a:t>cls</a:t>
            </a:r>
            <a:r>
              <a:rPr lang="en-GB" sz="2800" dirty="0"/>
              <a:t> or .sty files that contains specific documents classes or styles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https://www.overleaf.com/read/jzxjhxggtsnh</a:t>
            </a:r>
          </a:p>
        </p:txBody>
      </p:sp>
      <p:pic>
        <p:nvPicPr>
          <p:cNvPr id="6" name="Picture 2" descr="Image result for overleaf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5725189"/>
            <a:ext cx="2683341" cy="88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75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The preamble of a document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370526"/>
            <a:ext cx="8727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https://www.youtube.com/watch?v=gFAQd0ueIMc&amp;feature=emb_title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716389" y="2290425"/>
            <a:ext cx="3184850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\</a:t>
            </a:r>
            <a:r>
              <a:rPr lang="en-GB" dirty="0" err="1"/>
              <a:t>documentclass</a:t>
            </a:r>
            <a:r>
              <a:rPr lang="en-GB" dirty="0"/>
              <a:t>{book}</a:t>
            </a:r>
          </a:p>
          <a:p>
            <a:pPr>
              <a:lnSpc>
                <a:spcPct val="150000"/>
              </a:lnSpc>
            </a:pPr>
            <a:r>
              <a:rPr lang="en-GB" dirty="0"/>
              <a:t>\</a:t>
            </a:r>
            <a:r>
              <a:rPr lang="en-GB" dirty="0" err="1"/>
              <a:t>usepackage</a:t>
            </a:r>
            <a:r>
              <a:rPr lang="en-GB" dirty="0"/>
              <a:t>[utf8]{</a:t>
            </a:r>
            <a:r>
              <a:rPr lang="en-GB" dirty="0" err="1"/>
              <a:t>inputenc</a:t>
            </a:r>
            <a:r>
              <a:rPr lang="en-GB" dirty="0"/>
              <a:t>}</a:t>
            </a:r>
          </a:p>
          <a:p>
            <a:pPr>
              <a:lnSpc>
                <a:spcPct val="150000"/>
              </a:lnSpc>
            </a:pPr>
            <a:r>
              <a:rPr lang="en-GB" dirty="0"/>
              <a:t>\title{example}</a:t>
            </a:r>
          </a:p>
          <a:p>
            <a:pPr>
              <a:lnSpc>
                <a:spcPct val="150000"/>
              </a:lnSpc>
            </a:pPr>
            <a:r>
              <a:rPr lang="en-GB" dirty="0"/>
              <a:t>\author{Lucia Michielin}</a:t>
            </a:r>
          </a:p>
          <a:p>
            <a:pPr>
              <a:lnSpc>
                <a:spcPct val="150000"/>
              </a:lnSpc>
            </a:pPr>
            <a:r>
              <a:rPr lang="en-GB" dirty="0"/>
              <a:t>\date{December 2019}</a:t>
            </a:r>
          </a:p>
          <a:p>
            <a:pPr>
              <a:lnSpc>
                <a:spcPct val="150000"/>
              </a:lnSpc>
            </a:pPr>
            <a:r>
              <a:rPr lang="en-GB" dirty="0"/>
              <a:t>\begin{document}</a:t>
            </a:r>
          </a:p>
          <a:p>
            <a:pPr>
              <a:lnSpc>
                <a:spcPct val="150000"/>
              </a:lnSpc>
            </a:pPr>
            <a:r>
              <a:rPr lang="en-GB" dirty="0"/>
              <a:t>\</a:t>
            </a:r>
            <a:r>
              <a:rPr lang="en-GB" dirty="0" err="1"/>
              <a:t>maketitle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\section{Introduction}</a:t>
            </a:r>
          </a:p>
          <a:p>
            <a:pPr>
              <a:lnSpc>
                <a:spcPct val="150000"/>
              </a:lnSpc>
            </a:pPr>
            <a:r>
              <a:rPr lang="en-GB" dirty="0"/>
              <a:t>\end{document}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721298" y="2497646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4721298" y="2907925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>
            <a:off x="4721298" y="3319234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>
            <a:off x="4721298" y="3737711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>
            <a:off x="4721298" y="4156671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>
            <a:off x="4721298" y="4566950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>
            <a:off x="4721298" y="4978259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>
            <a:off x="4721298" y="5378074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Arrow 17"/>
          <p:cNvSpPr/>
          <p:nvPr/>
        </p:nvSpPr>
        <p:spPr>
          <a:xfrm>
            <a:off x="4721298" y="5850683"/>
            <a:ext cx="2136710" cy="13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7025952" y="2290425"/>
            <a:ext cx="4478694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Type of document</a:t>
            </a:r>
          </a:p>
          <a:p>
            <a:pPr>
              <a:lnSpc>
                <a:spcPct val="150000"/>
              </a:lnSpc>
            </a:pPr>
            <a:r>
              <a:rPr lang="en-GB" dirty="0"/>
              <a:t>Type of encoding</a:t>
            </a:r>
          </a:p>
          <a:p>
            <a:pPr>
              <a:lnSpc>
                <a:spcPct val="150000"/>
              </a:lnSpc>
            </a:pPr>
            <a:r>
              <a:rPr lang="en-GB" dirty="0"/>
              <a:t>Title of your document</a:t>
            </a:r>
          </a:p>
          <a:p>
            <a:pPr>
              <a:lnSpc>
                <a:spcPct val="150000"/>
              </a:lnSpc>
            </a:pPr>
            <a:r>
              <a:rPr lang="en-GB" dirty="0"/>
              <a:t>Author/s</a:t>
            </a:r>
          </a:p>
          <a:p>
            <a:pPr>
              <a:lnSpc>
                <a:spcPct val="150000"/>
              </a:lnSpc>
            </a:pPr>
            <a:r>
              <a:rPr lang="en-GB" dirty="0"/>
              <a:t>Date</a:t>
            </a:r>
          </a:p>
          <a:p>
            <a:pPr>
              <a:lnSpc>
                <a:spcPct val="150000"/>
              </a:lnSpc>
            </a:pPr>
            <a:r>
              <a:rPr lang="en-GB" dirty="0"/>
              <a:t>Start of the proper document </a:t>
            </a:r>
          </a:p>
          <a:p>
            <a:pPr>
              <a:lnSpc>
                <a:spcPct val="150000"/>
              </a:lnSpc>
            </a:pPr>
            <a:r>
              <a:rPr lang="en-GB" dirty="0"/>
              <a:t>Write the title</a:t>
            </a:r>
          </a:p>
          <a:p>
            <a:pPr>
              <a:lnSpc>
                <a:spcPct val="150000"/>
              </a:lnSpc>
            </a:pPr>
            <a:r>
              <a:rPr lang="en-GB" dirty="0"/>
              <a:t>Start of the first section</a:t>
            </a:r>
          </a:p>
          <a:p>
            <a:pPr>
              <a:lnSpc>
                <a:spcPct val="150000"/>
              </a:lnSpc>
            </a:pPr>
            <a:r>
              <a:rPr lang="en-GB" dirty="0"/>
              <a:t>End of the document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869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Adding a title, author and date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1779" y="2632894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\title{{</a:t>
            </a:r>
            <a:r>
              <a:rPr lang="en-GB" sz="2000" dirty="0" err="1"/>
              <a:t>Bla</a:t>
            </a:r>
            <a:r>
              <a:rPr lang="en-GB" sz="2000" dirty="0"/>
              <a:t> </a:t>
            </a:r>
            <a:r>
              <a:rPr lang="en-GB" sz="2000" dirty="0" err="1"/>
              <a:t>Bla</a:t>
            </a:r>
            <a:r>
              <a:rPr lang="en-GB" sz="2000" dirty="0"/>
              <a:t> </a:t>
            </a:r>
            <a:r>
              <a:rPr lang="en-GB" sz="2000" dirty="0" err="1"/>
              <a:t>Bla</a:t>
            </a:r>
            <a:r>
              <a:rPr lang="en-GB" sz="2000" dirty="0"/>
              <a:t>\\</a:t>
            </a:r>
          </a:p>
          <a:p>
            <a:pPr>
              <a:lnSpc>
                <a:spcPct val="150000"/>
              </a:lnSpc>
            </a:pPr>
            <a:r>
              <a:rPr lang="en-GB" sz="2000" dirty="0" err="1"/>
              <a:t>Bla</a:t>
            </a:r>
            <a:r>
              <a:rPr lang="en-GB" sz="2000" dirty="0"/>
              <a:t> </a:t>
            </a:r>
            <a:r>
              <a:rPr lang="en-GB" sz="2000" dirty="0" err="1"/>
              <a:t>Bla</a:t>
            </a:r>
            <a:r>
              <a:rPr lang="en-GB" sz="2000" dirty="0"/>
              <a:t> subtitle}\\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[15 </a:t>
            </a:r>
            <a:r>
              <a:rPr lang="en-GB" sz="2000" dirty="0" err="1"/>
              <a:t>pt</a:t>
            </a:r>
            <a:r>
              <a:rPr lang="en-GB" sz="2000" dirty="0"/>
              <a:t>]{\large Institution}\\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[45 </a:t>
            </a:r>
            <a:r>
              <a:rPr lang="en-GB" sz="2000" dirty="0" err="1"/>
              <a:t>pt</a:t>
            </a:r>
            <a:r>
              <a:rPr lang="en-GB" sz="2000" dirty="0"/>
              <a:t>]{\</a:t>
            </a:r>
            <a:r>
              <a:rPr lang="en-GB" sz="2000" dirty="0" err="1"/>
              <a:t>includegraphics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/>
              <a:t>[width=0.25\</a:t>
            </a:r>
            <a:r>
              <a:rPr lang="en-GB" sz="2000" dirty="0" err="1"/>
              <a:t>textwidth</a:t>
            </a:r>
            <a:r>
              <a:rPr lang="en-GB" sz="2000" dirty="0"/>
              <a:t>]{logo.png}}}%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\author{Your Name}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\date{November 2019}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890892" y="2799851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Arrow 5"/>
          <p:cNvSpPr/>
          <p:nvPr/>
        </p:nvSpPr>
        <p:spPr>
          <a:xfrm>
            <a:off x="4890891" y="3211510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>
            <a:off x="4890890" y="3648733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>
            <a:off x="4890889" y="4083820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5461074" y="4576089"/>
            <a:ext cx="1582076" cy="356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>
            <a:off x="4895011" y="5057322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4890888" y="5515618"/>
            <a:ext cx="2152261" cy="344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187233" y="2578571"/>
            <a:ext cx="447869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Title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Subtitle on a new row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Institution on smaller font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Add image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Image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Author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Date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3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Bold, Italic, underlining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29673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</a:rPr>
              <a:t>textit</a:t>
            </a:r>
            <a:r>
              <a:rPr lang="en-GB" sz="2400" dirty="0"/>
              <a:t>{everything in here is italic}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400" dirty="0" err="1">
                <a:solidFill>
                  <a:schemeClr val="accent5">
                    <a:lumMod val="75000"/>
                  </a:schemeClr>
                </a:solidFill>
              </a:rPr>
              <a:t>textbf</a:t>
            </a:r>
            <a:r>
              <a:rPr lang="en-GB" sz="2400" dirty="0"/>
              <a:t>{everything in here is bold}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\underline</a:t>
            </a:r>
            <a:r>
              <a:rPr lang="en-GB" sz="2400" dirty="0"/>
              <a:t>{everything in here is underlined}</a:t>
            </a:r>
          </a:p>
        </p:txBody>
      </p:sp>
    </p:spTree>
    <p:extLst>
      <p:ext uri="{BB962C8B-B14F-4D97-AF65-F5344CB8AC3E}">
        <p14:creationId xmlns:p14="http://schemas.microsoft.com/office/powerpoint/2010/main" val="66031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Adding images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6784" y="2187742"/>
            <a:ext cx="58280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rgbClr val="FF0000"/>
                </a:solidFill>
              </a:rPr>
              <a:t>%Image in text</a:t>
            </a:r>
          </a:p>
          <a:p>
            <a:pPr>
              <a:spcAft>
                <a:spcPts val="1200"/>
              </a:spcAft>
            </a:pPr>
            <a:r>
              <a:rPr lang="en-GB" dirty="0"/>
              <a:t>\</a:t>
            </a:r>
            <a:r>
              <a:rPr lang="en-GB" dirty="0" err="1"/>
              <a:t>noindent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%do not indent pic</a:t>
            </a:r>
          </a:p>
          <a:p>
            <a:pPr>
              <a:spcAft>
                <a:spcPts val="1200"/>
              </a:spcAft>
            </a:pPr>
            <a:r>
              <a:rPr lang="en-GB" dirty="0"/>
              <a:t>\begin{</a:t>
            </a:r>
            <a:r>
              <a:rPr lang="en-GB" dirty="0" err="1"/>
              <a:t>wrapfigure</a:t>
            </a:r>
            <a:r>
              <a:rPr lang="en-GB" dirty="0"/>
              <a:t>} </a:t>
            </a:r>
            <a:r>
              <a:rPr lang="en-GB" dirty="0">
                <a:solidFill>
                  <a:srgbClr val="FF0000"/>
                </a:solidFill>
              </a:rPr>
              <a:t>%Start the package wrapped figure</a:t>
            </a:r>
          </a:p>
          <a:p>
            <a:pPr>
              <a:spcAft>
                <a:spcPts val="1200"/>
              </a:spcAft>
            </a:pPr>
            <a:r>
              <a:rPr lang="en-GB" dirty="0"/>
              <a:t>{l} </a:t>
            </a:r>
            <a:r>
              <a:rPr lang="en-GB" dirty="0">
                <a:solidFill>
                  <a:srgbClr val="FF0000"/>
                </a:solidFill>
              </a:rPr>
              <a:t>%aligned at left</a:t>
            </a:r>
          </a:p>
          <a:p>
            <a:pPr>
              <a:spcAft>
                <a:spcPts val="1200"/>
              </a:spcAft>
            </a:pPr>
            <a:r>
              <a:rPr lang="en-GB" dirty="0"/>
              <a:t>{0.50\</a:t>
            </a:r>
            <a:r>
              <a:rPr lang="en-GB" dirty="0" err="1"/>
              <a:t>textwidth</a:t>
            </a:r>
            <a:r>
              <a:rPr lang="en-GB" dirty="0"/>
              <a:t>} </a:t>
            </a:r>
            <a:r>
              <a:rPr lang="en-GB" dirty="0">
                <a:solidFill>
                  <a:srgbClr val="FF0000"/>
                </a:solidFill>
              </a:rPr>
              <a:t>%make it 50% of the width of the text</a:t>
            </a:r>
          </a:p>
          <a:p>
            <a:pPr>
              <a:spcAft>
                <a:spcPts val="1200"/>
              </a:spcAft>
            </a:pPr>
            <a:r>
              <a:rPr lang="en-GB" dirty="0"/>
              <a:t>\</a:t>
            </a:r>
            <a:r>
              <a:rPr lang="en-GB" dirty="0" err="1"/>
              <a:t>includegraphics</a:t>
            </a:r>
            <a:r>
              <a:rPr lang="en-GB" dirty="0"/>
              <a:t>[width=0.50\</a:t>
            </a:r>
            <a:r>
              <a:rPr lang="en-GB" dirty="0" err="1"/>
              <a:t>textwidth</a:t>
            </a:r>
            <a:r>
              <a:rPr lang="en-GB" dirty="0"/>
              <a:t>] </a:t>
            </a:r>
            <a:r>
              <a:rPr lang="en-GB" dirty="0">
                <a:solidFill>
                  <a:srgbClr val="FF0000"/>
                </a:solidFill>
              </a:rPr>
              <a:t>%add image and scale to the 50% of text</a:t>
            </a:r>
          </a:p>
          <a:p>
            <a:pPr>
              <a:spcAft>
                <a:spcPts val="1200"/>
              </a:spcAft>
            </a:pPr>
            <a:r>
              <a:rPr lang="en-GB" dirty="0"/>
              <a:t>{images/Fig1.jpg} </a:t>
            </a:r>
            <a:r>
              <a:rPr lang="en-GB" dirty="0">
                <a:solidFill>
                  <a:srgbClr val="FF0000"/>
                </a:solidFill>
              </a:rPr>
              <a:t>% locate image </a:t>
            </a:r>
          </a:p>
          <a:p>
            <a:pPr>
              <a:spcAft>
                <a:spcPts val="1200"/>
              </a:spcAft>
            </a:pPr>
            <a:r>
              <a:rPr lang="en-GB" dirty="0"/>
              <a:t>\caption{Example of </a:t>
            </a:r>
            <a:r>
              <a:rPr lang="en-GB" dirty="0" err="1"/>
              <a:t>Intext</a:t>
            </a:r>
            <a:r>
              <a:rPr lang="en-GB" dirty="0"/>
              <a:t> image} </a:t>
            </a:r>
            <a:r>
              <a:rPr lang="en-GB" dirty="0">
                <a:solidFill>
                  <a:srgbClr val="FF0000"/>
                </a:solidFill>
              </a:rPr>
              <a:t>% Caption</a:t>
            </a:r>
          </a:p>
          <a:p>
            <a:pPr>
              <a:spcAft>
                <a:spcPts val="1200"/>
              </a:spcAft>
            </a:pPr>
            <a:r>
              <a:rPr lang="en-GB" dirty="0"/>
              <a:t>\label{fig:2_1} </a:t>
            </a:r>
            <a:r>
              <a:rPr lang="en-GB" dirty="0">
                <a:solidFill>
                  <a:srgbClr val="FF0000"/>
                </a:solidFill>
              </a:rPr>
              <a:t>%Label of the image(image ID)</a:t>
            </a:r>
          </a:p>
          <a:p>
            <a:pPr>
              <a:spcAft>
                <a:spcPts val="1200"/>
              </a:spcAft>
            </a:pPr>
            <a:r>
              <a:rPr lang="en-GB" dirty="0"/>
              <a:t>\end{</a:t>
            </a:r>
            <a:r>
              <a:rPr lang="en-GB" dirty="0" err="1"/>
              <a:t>wrapfigure</a:t>
            </a:r>
            <a:r>
              <a:rPr lang="en-GB" dirty="0"/>
              <a:t>} </a:t>
            </a:r>
            <a:r>
              <a:rPr lang="en-GB" dirty="0">
                <a:solidFill>
                  <a:srgbClr val="FF0000"/>
                </a:solidFill>
              </a:rPr>
              <a:t>%End of the command</a:t>
            </a:r>
          </a:p>
        </p:txBody>
      </p:sp>
      <p:sp>
        <p:nvSpPr>
          <p:cNvPr id="5" name="Rectangle 4"/>
          <p:cNvSpPr/>
          <p:nvPr/>
        </p:nvSpPr>
        <p:spPr>
          <a:xfrm>
            <a:off x="5921828" y="2271919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rgbClr val="FF0000"/>
                </a:solidFill>
              </a:rPr>
              <a:t>%Image all space</a:t>
            </a:r>
          </a:p>
          <a:p>
            <a:pPr>
              <a:spcAft>
                <a:spcPts val="1200"/>
              </a:spcAft>
            </a:pPr>
            <a:r>
              <a:rPr lang="en-GB" dirty="0"/>
              <a:t>\begin{figure} </a:t>
            </a:r>
            <a:r>
              <a:rPr lang="en-GB" dirty="0">
                <a:solidFill>
                  <a:srgbClr val="FF0000"/>
                </a:solidFill>
              </a:rPr>
              <a:t>%start the image</a:t>
            </a:r>
          </a:p>
          <a:p>
            <a:pPr>
              <a:spcAft>
                <a:spcPts val="1200"/>
              </a:spcAft>
            </a:pPr>
            <a:r>
              <a:rPr lang="en-GB" dirty="0"/>
              <a:t>[h]    </a:t>
            </a:r>
            <a:r>
              <a:rPr lang="en-GB" dirty="0">
                <a:solidFill>
                  <a:srgbClr val="FF0000"/>
                </a:solidFill>
              </a:rPr>
              <a:t>%put the image in this exact location</a:t>
            </a:r>
          </a:p>
          <a:p>
            <a:pPr>
              <a:spcAft>
                <a:spcPts val="1200"/>
              </a:spcAft>
            </a:pPr>
            <a:r>
              <a:rPr lang="en-GB" dirty="0"/>
              <a:t>\</a:t>
            </a:r>
            <a:r>
              <a:rPr lang="en-GB" dirty="0" err="1"/>
              <a:t>includegraphics</a:t>
            </a:r>
            <a:r>
              <a:rPr lang="en-GB" dirty="0"/>
              <a:t>[width=\</a:t>
            </a:r>
            <a:r>
              <a:rPr lang="en-GB" dirty="0" err="1"/>
              <a:t>textwidth</a:t>
            </a:r>
            <a:r>
              <a:rPr lang="en-GB" dirty="0"/>
              <a:t>] </a:t>
            </a:r>
            <a:r>
              <a:rPr lang="en-GB" dirty="0">
                <a:solidFill>
                  <a:srgbClr val="FF0000"/>
                </a:solidFill>
              </a:rPr>
              <a:t>%add image and scale to the 100% of text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{images/Fig2.jpeg} </a:t>
            </a:r>
            <a:r>
              <a:rPr lang="en-GB" dirty="0">
                <a:solidFill>
                  <a:srgbClr val="FF0000"/>
                </a:solidFill>
              </a:rPr>
              <a:t>% locate image 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\caption[margin=10pt] </a:t>
            </a:r>
            <a:r>
              <a:rPr lang="en-GB" dirty="0">
                <a:solidFill>
                  <a:srgbClr val="FF0000"/>
                </a:solidFill>
              </a:rPr>
              <a:t>% Caption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{This is the caption of the full text images </a:t>
            </a:r>
            <a:r>
              <a:rPr lang="en-GB" dirty="0" err="1"/>
              <a:t>bla</a:t>
            </a:r>
            <a:r>
              <a:rPr lang="en-GB" dirty="0"/>
              <a:t> </a:t>
            </a:r>
            <a:r>
              <a:rPr lang="en-GB" dirty="0" err="1"/>
              <a:t>bla</a:t>
            </a:r>
            <a:r>
              <a:rPr lang="en-GB" dirty="0"/>
              <a:t> </a:t>
            </a:r>
            <a:r>
              <a:rPr lang="en-GB" dirty="0" err="1"/>
              <a:t>bla</a:t>
            </a:r>
            <a:r>
              <a:rPr lang="en-GB" dirty="0"/>
              <a:t>} </a:t>
            </a:r>
            <a:r>
              <a:rPr lang="en-GB" dirty="0">
                <a:solidFill>
                  <a:srgbClr val="FF0000"/>
                </a:solidFill>
              </a:rPr>
              <a:t>% Caption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\label{fig:7_2} </a:t>
            </a:r>
            <a:r>
              <a:rPr lang="en-GB" dirty="0">
                <a:solidFill>
                  <a:srgbClr val="FF0000"/>
                </a:solidFill>
              </a:rPr>
              <a:t>%Label of the image(image ID)</a:t>
            </a:r>
          </a:p>
          <a:p>
            <a:pPr>
              <a:spcAft>
                <a:spcPts val="1200"/>
              </a:spcAft>
            </a:pPr>
            <a:r>
              <a:rPr lang="en-GB" dirty="0"/>
              <a:t>\end{figure} </a:t>
            </a:r>
            <a:r>
              <a:rPr lang="en-GB" dirty="0">
                <a:solidFill>
                  <a:srgbClr val="FF0000"/>
                </a:solidFill>
              </a:rPr>
              <a:t>%End of the command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733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Chapters and Sections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0657"/>
              </p:ext>
            </p:extLst>
          </p:nvPr>
        </p:nvGraphicFramePr>
        <p:xfrm>
          <a:off x="1805939" y="2477038"/>
          <a:ext cx="8580120" cy="2753674"/>
        </p:xfrm>
        <a:graphic>
          <a:graphicData uri="http://schemas.openxmlformats.org/drawingml/2006/table">
            <a:tbl>
              <a:tblPr/>
              <a:tblGrid>
                <a:gridCol w="4290060">
                  <a:extLst>
                    <a:ext uri="{9D8B030D-6E8A-4147-A177-3AD203B41FA5}">
                      <a16:colId xmlns:a16="http://schemas.microsoft.com/office/drawing/2014/main" val="3310723791"/>
                    </a:ext>
                  </a:extLst>
                </a:gridCol>
                <a:gridCol w="4290060">
                  <a:extLst>
                    <a:ext uri="{9D8B030D-6E8A-4147-A177-3AD203B41FA5}">
                      <a16:colId xmlns:a16="http://schemas.microsoft.com/office/drawing/2014/main" val="12766961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-1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\part{part}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736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0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\chapter{chapter}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503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\section{section}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29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\subsection{subsection}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3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\subsubsection{subsubsection}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77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\paragraph{paragraph}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642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5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\subparagraph{subparagraph}</a:t>
                      </a:r>
                    </a:p>
                  </a:txBody>
                  <a:tcPr marL="119063" marR="119063" marT="59531" marB="5953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0422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081007" y="5829592"/>
            <a:ext cx="6029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https://www.overleaf.com/learn/latex/Sections_and_chapters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77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52344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Tables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7288" y="2178193"/>
            <a:ext cx="11613286" cy="421653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Standard</a:t>
            </a:r>
            <a:r>
              <a:rPr kumimoji="0" lang="en-US" altLang="en-US" b="1" i="0" u="none" strike="noStrike" cap="none" normalizeH="0" dirty="0">
                <a:ln>
                  <a:noFill/>
                </a:ln>
                <a:effectLst/>
                <a:cs typeface="Courier New" panose="02070309020205020404" pitchFamily="49" charset="0"/>
              </a:rPr>
              <a:t> centered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dirty="0">
              <a:ln>
                <a:noFill/>
              </a:ln>
              <a:effectLst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600" dirty="0">
                <a:solidFill>
                  <a:srgbClr val="0000D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}[</a:t>
            </a:r>
            <a:r>
              <a:rPr lang="en-US" altLang="en-US" sz="1600" dirty="0">
                <a:solidFill>
                  <a:srgbClr val="C08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h!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1600" dirty="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%Start table</a:t>
            </a:r>
            <a:endParaRPr lang="en-US" altLang="en-US" dirty="0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centering</a:t>
            </a:r>
            <a:r>
              <a:rPr lang="en-US" altLang="en-US" sz="1000" dirty="0"/>
              <a:t> 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center table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\begin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tabular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c|c|c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%number of column or you can fix the size with 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 |m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5cm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|m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1cm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| 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1cm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|</a:t>
            </a:r>
            <a:r>
              <a:rPr lang="en-US" altLang="en-US" dirty="0">
                <a:solidFill>
                  <a:srgbClr val="E02020"/>
                </a:solidFill>
                <a:cs typeface="Courier New" panose="02070309020205020404" pitchFamily="49" charset="0"/>
              </a:rPr>
              <a:t>} 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need array package</a:t>
            </a:r>
            <a:r>
              <a:rPr lang="en-US" altLang="en-US" dirty="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%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 horizontal line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Col2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Col3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hline</a:t>
            </a:r>
            <a:r>
              <a:rPr lang="en-US" alt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horizontal line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2020C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cell4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cell6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cell7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cell8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cell9 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020C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dirty="0" err="1">
                <a:solidFill>
                  <a:srgbClr val="C00000"/>
                </a:solidFill>
                <a:cs typeface="Courier New" panose="02070309020205020404" pitchFamily="49" charset="0"/>
              </a:rPr>
              <a:t>hline</a:t>
            </a:r>
            <a:r>
              <a:rPr lang="en-US" altLang="en-US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horizontal line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0C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tabular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600" dirty="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to test captions and labels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600" dirty="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000" dirty="0"/>
              <a:t> </a:t>
            </a:r>
            <a:r>
              <a:rPr lang="en-US" altLang="en-US" sz="16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%Caption table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600" dirty="0">
                <a:solidFill>
                  <a:srgbClr val="202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table:1</a:t>
            </a:r>
            <a:r>
              <a:rPr lang="en-US" altLang="en-US" sz="1600" dirty="0">
                <a:solidFill>
                  <a:srgbClr val="E02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000" dirty="0"/>
              <a:t> </a:t>
            </a:r>
            <a:r>
              <a:rPr lang="en-US" altLang="en-US" sz="16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%Label table for cross ref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020C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2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6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%Start table</a:t>
            </a:r>
            <a:endParaRPr lang="en-US" altLang="en-US" sz="1600" dirty="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43675" y="6410121"/>
            <a:ext cx="4440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https://www.overleaf.com/learn/latex/Tables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64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E9DC5B20-9A42-446A-B79A-16449AC6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-2" b="1934"/>
          <a:stretch/>
        </p:blipFill>
        <p:spPr>
          <a:xfrm>
            <a:off x="1060281" y="-2244071"/>
            <a:ext cx="11792594" cy="11341599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5F835F-F181-4DBC-9753-7BCED590B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38" y="331489"/>
            <a:ext cx="3831944" cy="75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9E182-8981-4CF2-8E38-F9DC7117DABF}"/>
              </a:ext>
            </a:extLst>
          </p:cNvPr>
          <p:cNvSpPr txBox="1"/>
          <p:nvPr/>
        </p:nvSpPr>
        <p:spPr>
          <a:xfrm>
            <a:off x="5495579" y="4908013"/>
            <a:ext cx="60207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@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EdCDCS</a:t>
            </a:r>
            <a:endParaRPr lang="en-GB" sz="2800" b="1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algn="r"/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For all events, news, and support: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cdcs.ed.ac.uk</a:t>
            </a:r>
          </a:p>
        </p:txBody>
      </p:sp>
    </p:spTree>
    <p:extLst>
      <p:ext uri="{BB962C8B-B14F-4D97-AF65-F5344CB8AC3E}">
        <p14:creationId xmlns:p14="http://schemas.microsoft.com/office/powerpoint/2010/main" val="3980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Lists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288" y="2187742"/>
            <a:ext cx="5736188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cs typeface="Courier New" panose="02070309020205020404" pitchFamily="49" charset="0"/>
              </a:rPr>
              <a:t>Bullet points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itemize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The labels consists of sequential numbers.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The numbers starts at 1 with every call to the enumerate environment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itemized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68292" y="2187742"/>
            <a:ext cx="586642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cs typeface="Courier New" panose="02070309020205020404" pitchFamily="49" charset="0"/>
              </a:rPr>
              <a:t>Numbers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The labels consists of sequential numbers.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The numbers starts at 1 with every call to the enumerate environment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08261" y="4181851"/>
            <a:ext cx="5575475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cs typeface="Courier New" panose="02070309020205020404" pitchFamily="49" charset="0"/>
              </a:rPr>
              <a:t>Nested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First level1.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\begin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start bullet lists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 \item </a:t>
            </a:r>
            <a:r>
              <a:rPr lang="en-US" altLang="en-US" sz="2000" dirty="0">
                <a:cs typeface="Courier New" panose="02070309020205020404" pitchFamily="49" charset="0"/>
              </a:rPr>
              <a:t>second level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\item </a:t>
            </a:r>
            <a:r>
              <a:rPr lang="en-US" altLang="en-US" sz="2000" dirty="0">
                <a:cs typeface="Courier New" panose="02070309020205020404" pitchFamily="49" charset="0"/>
              </a:rPr>
              <a:t>First level2</a:t>
            </a:r>
            <a:r>
              <a:rPr lang="en-US" altLang="en-US" sz="2000" dirty="0">
                <a:solidFill>
                  <a:srgbClr val="2020C0"/>
                </a:solidFill>
                <a:cs typeface="Courier New" panose="02070309020205020404" pitchFamily="49" charset="0"/>
              </a:rPr>
              <a:t>.</a:t>
            </a:r>
            <a:endParaRPr lang="en-US" altLang="en-US" sz="2000" dirty="0">
              <a:solidFill>
                <a:schemeClr val="accent6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\end</a:t>
            </a:r>
            <a:r>
              <a:rPr lang="en-US" altLang="en-US" sz="2000" dirty="0">
                <a:cs typeface="Courier New" panose="02070309020205020404" pitchFamily="49" charset="0"/>
              </a:rPr>
              <a:t>{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enumerate</a:t>
            </a:r>
            <a:r>
              <a:rPr lang="en-US" altLang="en-US" sz="2000" dirty="0">
                <a:cs typeface="Courier New" panose="02070309020205020404" pitchFamily="49" charset="0"/>
              </a:rPr>
              <a:t>}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>% stop numbered lists</a:t>
            </a:r>
            <a:endParaRPr lang="en-US" altLang="en-US" sz="2000" dirty="0">
              <a:solidFill>
                <a:srgbClr val="2020C0"/>
              </a:solidFill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20099" y="6090065"/>
            <a:ext cx="2814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https://www.overleaf.com/learn/latex/Lists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60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Formulas and Equations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89" y="2388957"/>
            <a:ext cx="11176846" cy="3504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765367" y="6256359"/>
            <a:ext cx="7600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hlinkClick r:id="rId4"/>
              </a:rPr>
              <a:t>https://www.overleaf.com/learn/latex/Mathematical_expressions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0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Formulas and Equations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838891" y="2272579"/>
            <a:ext cx="451421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cs typeface="Courier New" panose="02070309020205020404" pitchFamily="49" charset="0"/>
              </a:rPr>
              <a:t>Simple unnumbered equation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E02020"/>
                </a:solidFill>
                <a:latin typeface="Courier New" panose="02070309020205020404" pitchFamily="49" charset="0"/>
              </a:rPr>
              <a:t>\[</a:t>
            </a:r>
            <a:r>
              <a:rPr lang="en-US" altLang="en-US" dirty="0">
                <a:latin typeface="Courier New" panose="02070309020205020404" pitchFamily="49" charset="0"/>
              </a:rPr>
              <a:t>E=mc^2</a:t>
            </a:r>
            <a:r>
              <a:rPr lang="en-US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\]</a:t>
            </a:r>
            <a:r>
              <a:rPr lang="en-US" altLang="en-US" dirty="0">
                <a:solidFill>
                  <a:srgbClr val="FF0000"/>
                </a:solidFill>
              </a:rPr>
              <a:t>or      </a:t>
            </a:r>
            <a:r>
              <a:rPr lang="en-US" altLang="en-US" dirty="0">
                <a:solidFill>
                  <a:srgbClr val="E02020"/>
                </a:solidFill>
                <a:latin typeface="Courier New" panose="02070309020205020404" pitchFamily="49" charset="0"/>
              </a:rPr>
              <a:t>\(</a:t>
            </a:r>
            <a:r>
              <a:rPr lang="en-US" altLang="en-US" dirty="0">
                <a:latin typeface="Courier New" panose="02070309020205020404" pitchFamily="49" charset="0"/>
              </a:rPr>
              <a:t>E=mc^2</a:t>
            </a:r>
            <a:r>
              <a:rPr lang="en-US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\)in text</a:t>
            </a:r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85563" y="3509344"/>
            <a:ext cx="5949148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b="1" dirty="0"/>
              <a:t>Multiple line solution</a:t>
            </a:r>
          </a:p>
          <a:p>
            <a:endParaRPr lang="en-GB" sz="2000" b="1" dirty="0"/>
          </a:p>
          <a:p>
            <a:r>
              <a:rPr lang="en-GB" sz="2000" dirty="0">
                <a:solidFill>
                  <a:srgbClr val="0070C0"/>
                </a:solidFill>
              </a:rPr>
              <a:t>\begin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 dirty="0"/>
              <a:t>} </a:t>
            </a:r>
            <a:r>
              <a:rPr lang="en-GB" sz="2000" dirty="0">
                <a:solidFill>
                  <a:srgbClr val="0070C0"/>
                </a:solidFill>
              </a:rPr>
              <a:t>\label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eq2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start equation command +labelling</a:t>
            </a:r>
            <a:endParaRPr lang="en-GB" sz="2000" dirty="0"/>
          </a:p>
          <a:p>
            <a:r>
              <a:rPr lang="en-GB" sz="2000" dirty="0">
                <a:solidFill>
                  <a:srgbClr val="0070C0"/>
                </a:solidFill>
              </a:rPr>
              <a:t>\begin</a:t>
            </a:r>
            <a:r>
              <a:rPr lang="en-GB" sz="2000" dirty="0"/>
              <a:t> 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split</a:t>
            </a:r>
            <a:r>
              <a:rPr lang="en-GB" sz="2000" dirty="0"/>
              <a:t>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% start splitting</a:t>
            </a:r>
            <a:endParaRPr lang="en-GB" sz="2000" dirty="0"/>
          </a:p>
          <a:p>
            <a:r>
              <a:rPr lang="en-GB" sz="2000" dirty="0" err="1"/>
              <a:t>MyVariable</a:t>
            </a:r>
            <a:r>
              <a:rPr lang="en-GB" sz="2000" dirty="0"/>
              <a:t> &amp; = P(s^2</a:t>
            </a:r>
            <a:r>
              <a:rPr lang="en-GB" sz="2000" dirty="0">
                <a:solidFill>
                  <a:srgbClr val="0070C0"/>
                </a:solidFill>
              </a:rPr>
              <a:t>\</a:t>
            </a:r>
            <a:r>
              <a:rPr lang="en-GB" sz="2000" dirty="0" err="1">
                <a:solidFill>
                  <a:srgbClr val="0070C0"/>
                </a:solidFill>
              </a:rPr>
              <a:t>cdot</a:t>
            </a:r>
            <a:r>
              <a:rPr lang="en-GB" sz="2000" dirty="0"/>
              <a:t> t)</a:t>
            </a:r>
            <a:r>
              <a:rPr lang="en-GB" sz="2000" dirty="0">
                <a:solidFill>
                  <a:srgbClr val="FF0000"/>
                </a:solidFill>
              </a:rPr>
              <a:t>\\</a:t>
            </a:r>
            <a:r>
              <a:rPr lang="en-GB" sz="2000" dirty="0"/>
              <a:t>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First row</a:t>
            </a:r>
            <a:endParaRPr lang="en-GB" sz="2000" dirty="0"/>
          </a:p>
          <a:p>
            <a:r>
              <a:rPr lang="en-GB" sz="2000" dirty="0"/>
              <a:t>&amp; = 2.02(876.16 </a:t>
            </a:r>
            <a:r>
              <a:rPr lang="en-GB" sz="2000" dirty="0">
                <a:solidFill>
                  <a:srgbClr val="0070C0"/>
                </a:solidFill>
              </a:rPr>
              <a:t>\</a:t>
            </a:r>
            <a:r>
              <a:rPr lang="en-GB" sz="2000" dirty="0" err="1">
                <a:solidFill>
                  <a:srgbClr val="0070C0"/>
                </a:solidFill>
              </a:rPr>
              <a:t>cdot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/>
              <a:t>0.4)</a:t>
            </a:r>
            <a:r>
              <a:rPr lang="en-GB" sz="2000" dirty="0">
                <a:solidFill>
                  <a:srgbClr val="FF0000"/>
                </a:solidFill>
              </a:rPr>
              <a:t>\\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Second row</a:t>
            </a:r>
            <a:endParaRPr lang="en-GB" sz="2000" dirty="0">
              <a:solidFill>
                <a:srgbClr val="FF0000"/>
              </a:solidFill>
            </a:endParaRPr>
          </a:p>
          <a:p>
            <a:r>
              <a:rPr lang="en-GB" sz="2000" dirty="0"/>
              <a:t>&amp; = 707.94(gr) etc..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% Third row</a:t>
            </a:r>
            <a:endParaRPr lang="en-GB" sz="2000" dirty="0"/>
          </a:p>
          <a:p>
            <a:r>
              <a:rPr lang="en-GB" sz="2000" dirty="0">
                <a:solidFill>
                  <a:srgbClr val="0070C0"/>
                </a:solidFill>
              </a:rPr>
              <a:t>\end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split</a:t>
            </a:r>
            <a:r>
              <a:rPr lang="en-GB" sz="2000" dirty="0"/>
              <a:t>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% stop splitting</a:t>
            </a:r>
            <a:endParaRPr lang="en-GB" sz="2000" dirty="0"/>
          </a:p>
          <a:p>
            <a:r>
              <a:rPr lang="en-GB" sz="2000" dirty="0">
                <a:solidFill>
                  <a:srgbClr val="0070C0"/>
                </a:solidFill>
              </a:rPr>
              <a:t>\end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 dirty="0"/>
              <a:t>}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% end equation command</a:t>
            </a:r>
            <a:endParaRPr lang="en-GB" sz="2000" dirty="0"/>
          </a:p>
        </p:txBody>
      </p:sp>
      <p:sp>
        <p:nvSpPr>
          <p:cNvPr id="9" name="Rectangle 8"/>
          <p:cNvSpPr/>
          <p:nvPr/>
        </p:nvSpPr>
        <p:spPr>
          <a:xfrm>
            <a:off x="384756" y="3509344"/>
            <a:ext cx="515152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b="1" dirty="0"/>
              <a:t>Equation</a:t>
            </a:r>
          </a:p>
          <a:p>
            <a:endParaRPr lang="en-GB" sz="2000" b="1" dirty="0"/>
          </a:p>
          <a:p>
            <a:r>
              <a:rPr lang="en-GB" sz="2000" dirty="0">
                <a:solidFill>
                  <a:srgbClr val="0070C0"/>
                </a:solidFill>
              </a:rPr>
              <a:t>\begin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start equation command</a:t>
            </a:r>
          </a:p>
          <a:p>
            <a:r>
              <a:rPr lang="en-GB" sz="2000" dirty="0"/>
              <a:t>E=mc^2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 % formula</a:t>
            </a:r>
            <a:endParaRPr lang="en-GB" sz="2000" dirty="0"/>
          </a:p>
          <a:p>
            <a:r>
              <a:rPr lang="en-GB" sz="2000" dirty="0">
                <a:solidFill>
                  <a:srgbClr val="0070C0"/>
                </a:solidFill>
              </a:rPr>
              <a:t>\label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eq2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Label for </a:t>
            </a:r>
            <a:r>
              <a:rPr lang="en-GB" sz="2000" dirty="0" err="1">
                <a:solidFill>
                  <a:schemeClr val="accent6">
                    <a:lumMod val="50000"/>
                  </a:schemeClr>
                </a:solidFill>
              </a:rPr>
              <a:t>crossref</a:t>
            </a:r>
            <a:endParaRPr lang="en-GB" sz="2000" dirty="0"/>
          </a:p>
          <a:p>
            <a:r>
              <a:rPr lang="en-GB" sz="2000" dirty="0">
                <a:solidFill>
                  <a:srgbClr val="0070C0"/>
                </a:solidFill>
              </a:rPr>
              <a:t>\end</a:t>
            </a:r>
            <a:r>
              <a:rPr lang="en-GB" sz="2000" dirty="0"/>
              <a:t>{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equation</a:t>
            </a:r>
            <a:r>
              <a:rPr lang="en-GB" sz="2000" dirty="0"/>
              <a:t>}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% end equation command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38324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Cross referencing images and eq.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4015" y="3017958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Cross Ref Figure</a:t>
            </a:r>
          </a:p>
          <a:p>
            <a:endParaRPr lang="en-GB" sz="2400" dirty="0"/>
          </a:p>
          <a:p>
            <a:r>
              <a:rPr lang="en-GB" sz="2400" dirty="0">
                <a:solidFill>
                  <a:srgbClr val="0070C0"/>
                </a:solidFill>
              </a:rPr>
              <a:t>\ref</a:t>
            </a:r>
            <a:r>
              <a:rPr lang="en-GB" sz="2400" dirty="0"/>
              <a:t>{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Figure:id</a:t>
            </a:r>
            <a:r>
              <a:rPr lang="en-GB" sz="2400" dirty="0"/>
              <a:t>}</a:t>
            </a:r>
          </a:p>
          <a:p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8173782" y="3017958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Cross Ref Table</a:t>
            </a:r>
          </a:p>
          <a:p>
            <a:endParaRPr lang="en-GB" sz="2400" dirty="0"/>
          </a:p>
          <a:p>
            <a:r>
              <a:rPr lang="en-GB" sz="2400" dirty="0">
                <a:solidFill>
                  <a:srgbClr val="0070C0"/>
                </a:solidFill>
              </a:rPr>
              <a:t>\ref</a:t>
            </a:r>
            <a:r>
              <a:rPr lang="en-GB" sz="2400" dirty="0"/>
              <a:t>{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Table:id</a:t>
            </a:r>
            <a:r>
              <a:rPr lang="en-GB" sz="2400" dirty="0"/>
              <a:t>}</a:t>
            </a:r>
          </a:p>
          <a:p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923010" y="5270269"/>
            <a:ext cx="834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Cross referencing will make the reference update automatically if you add more images or equation before in the chapter!</a:t>
            </a:r>
          </a:p>
        </p:txBody>
      </p:sp>
      <p:sp>
        <p:nvSpPr>
          <p:cNvPr id="7" name="Rectangle 6"/>
          <p:cNvSpPr/>
          <p:nvPr/>
        </p:nvSpPr>
        <p:spPr>
          <a:xfrm>
            <a:off x="4535578" y="3017958"/>
            <a:ext cx="311490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Cross Ref Equation</a:t>
            </a:r>
          </a:p>
          <a:p>
            <a:endParaRPr lang="en-GB" sz="2400" dirty="0"/>
          </a:p>
          <a:p>
            <a:r>
              <a:rPr lang="en-GB" sz="2400" dirty="0">
                <a:solidFill>
                  <a:srgbClr val="0070C0"/>
                </a:solidFill>
              </a:rPr>
              <a:t>\ref</a:t>
            </a:r>
            <a:r>
              <a:rPr lang="en-GB" sz="2400" dirty="0"/>
              <a:t>{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Equation:id</a:t>
            </a:r>
            <a:r>
              <a:rPr lang="en-GB" sz="2400" dirty="0"/>
              <a:t>}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94192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Footnotes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932376" y="2936764"/>
            <a:ext cx="6327245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sz="2000" b="1" dirty="0"/>
              <a:t>For what we normally use footnote command is very easy</a:t>
            </a:r>
          </a:p>
          <a:p>
            <a:endParaRPr lang="en-GB" sz="20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\footnote</a:t>
            </a:r>
            <a:r>
              <a:rPr lang="en-GB" sz="2000" dirty="0"/>
              <a:t>{Here goes the text I want in my footnote}</a:t>
            </a:r>
          </a:p>
        </p:txBody>
      </p:sp>
      <p:sp>
        <p:nvSpPr>
          <p:cNvPr id="5" name="Rectangle 4"/>
          <p:cNvSpPr/>
          <p:nvPr/>
        </p:nvSpPr>
        <p:spPr>
          <a:xfrm>
            <a:off x="2930645" y="4990007"/>
            <a:ext cx="63307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/>
              <a:t>More at:</a:t>
            </a:r>
            <a:endParaRPr lang="en-GB" sz="2400" b="1" dirty="0">
              <a:hlinkClick r:id="rId3"/>
            </a:endParaRPr>
          </a:p>
          <a:p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https://www.overleaf.com/learn/latex/Footnotes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57943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Bibliography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819" y="2604254"/>
            <a:ext cx="305744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 dirty="0"/>
              <a:t>Cite in footnote or text</a:t>
            </a:r>
          </a:p>
          <a:p>
            <a:r>
              <a:rPr lang="en-GB" dirty="0">
                <a:solidFill>
                  <a:srgbClr val="0070C0"/>
                </a:solidFill>
              </a:rPr>
              <a:t>\cite</a:t>
            </a:r>
            <a:r>
              <a:rPr lang="en-GB" dirty="0"/>
              <a:t>{</a:t>
            </a:r>
            <a:r>
              <a:rPr lang="en-GB" dirty="0" err="1"/>
              <a:t>IdbookFrom.bibFile</a:t>
            </a:r>
            <a:r>
              <a:rPr lang="en-GB" dirty="0"/>
              <a:t>}: 73.}</a:t>
            </a:r>
          </a:p>
        </p:txBody>
      </p:sp>
      <p:sp>
        <p:nvSpPr>
          <p:cNvPr id="5" name="Rectangle 4"/>
          <p:cNvSpPr/>
          <p:nvPr/>
        </p:nvSpPr>
        <p:spPr>
          <a:xfrm>
            <a:off x="3667959" y="2604254"/>
            <a:ext cx="3448252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sz="2000" b="1" dirty="0"/>
              <a:t>Manage bibliography/citations</a:t>
            </a:r>
          </a:p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usepackage</a:t>
            </a:r>
            <a:r>
              <a:rPr lang="en-GB" sz="2000" dirty="0"/>
              <a:t>{</a:t>
            </a: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natbib</a:t>
            </a:r>
            <a:r>
              <a:rPr lang="en-GB" sz="2000" dirty="0"/>
              <a:t>}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31820" y="3552044"/>
            <a:ext cx="6784392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/>
              <a:t>Add bibliography</a:t>
            </a:r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</a:rPr>
              <a:t>addcontentsline</a:t>
            </a:r>
            <a:r>
              <a:rPr lang="en-GB" dirty="0"/>
              <a:t>{toc}{chapter}{Bibliography}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%  Add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biblio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to toc</a:t>
            </a:r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\chapter</a:t>
            </a:r>
            <a:r>
              <a:rPr lang="en-GB" dirty="0"/>
              <a:t>*{Bibliography}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%  Call it bibliography rather than references</a:t>
            </a:r>
            <a:endParaRPr lang="en-GB" dirty="0"/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</a:rPr>
              <a:t>markboth</a:t>
            </a:r>
            <a:r>
              <a:rPr lang="en-GB" dirty="0"/>
              <a:t>{Bibliography}{Bibliography}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%  Add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biblio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in header</a:t>
            </a:r>
            <a:endParaRPr lang="en-GB" dirty="0"/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\bibliography</a:t>
            </a:r>
            <a:r>
              <a:rPr lang="en-GB" dirty="0"/>
              <a:t>{References}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%  Add write the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biblio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using which file</a:t>
            </a:r>
            <a:endParaRPr lang="en-GB" dirty="0"/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\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</a:rPr>
              <a:t>bibliographystyle</a:t>
            </a:r>
            <a:r>
              <a:rPr lang="en-GB" dirty="0"/>
              <a:t>{</a:t>
            </a:r>
            <a:r>
              <a:rPr lang="en-GB" dirty="0" err="1"/>
              <a:t>apalike</a:t>
            </a:r>
            <a:r>
              <a:rPr lang="en-GB" dirty="0"/>
              <a:t>}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%  Style of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biblio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and citation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31819" y="5413271"/>
            <a:ext cx="606678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 dirty="0"/>
              <a:t>More on Citation styles</a:t>
            </a:r>
            <a:endParaRPr lang="en-GB" b="1" dirty="0">
              <a:hlinkClick r:id="rId3"/>
            </a:endParaRPr>
          </a:p>
          <a:p>
            <a:r>
              <a:rPr lang="en-GB" dirty="0">
                <a:hlinkClick r:id="rId3"/>
              </a:rPr>
              <a:t>https://www.overleaf.com/learn/latex/Biblatex_citation_styles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260957" y="6382601"/>
            <a:ext cx="7955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https://www.overleaf.com/learn/latex/Bibliography_management_with_bibtex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261907" y="2604254"/>
            <a:ext cx="4539800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/>
              <a:t>.BIB example</a:t>
            </a:r>
          </a:p>
          <a:p>
            <a:endParaRPr lang="en-GB" sz="2000" dirty="0"/>
          </a:p>
          <a:p>
            <a:r>
              <a:rPr lang="en-GB" sz="2000" dirty="0"/>
              <a:t>@book{Croom2011,</a:t>
            </a:r>
          </a:p>
          <a:p>
            <a:r>
              <a:rPr lang="en-GB" sz="2000" dirty="0"/>
              <a:t>address = {</a:t>
            </a:r>
            <a:r>
              <a:rPr lang="en-GB" sz="2000" dirty="0" err="1"/>
              <a:t>Briscombe</a:t>
            </a:r>
            <a:r>
              <a:rPr lang="en-GB" sz="2000" dirty="0"/>
              <a:t> Port Stroud, </a:t>
            </a:r>
            <a:r>
              <a:rPr lang="en-GB" sz="2000" dirty="0" err="1"/>
              <a:t>Glouchestershire</a:t>
            </a:r>
            <a:r>
              <a:rPr lang="en-GB" sz="2000" dirty="0"/>
              <a:t>},</a:t>
            </a:r>
          </a:p>
          <a:p>
            <a:r>
              <a:rPr lang="en-GB" sz="2000" dirty="0"/>
              <a:t>author = {</a:t>
            </a:r>
            <a:r>
              <a:rPr lang="en-GB" sz="2000" dirty="0" err="1"/>
              <a:t>Croom</a:t>
            </a:r>
            <a:r>
              <a:rPr lang="en-GB" sz="2000" dirty="0"/>
              <a:t>, Alexandra},</a:t>
            </a:r>
          </a:p>
          <a:p>
            <a:r>
              <a:rPr lang="en-GB" sz="2000" dirty="0"/>
              <a:t>publisher = {The History Press},</a:t>
            </a:r>
          </a:p>
          <a:p>
            <a:r>
              <a:rPr lang="en-GB" sz="2000" dirty="0"/>
              <a:t>title = {{Running the Roman home}},</a:t>
            </a:r>
          </a:p>
          <a:p>
            <a:r>
              <a:rPr lang="en-GB" sz="2000" dirty="0"/>
              <a:t>year = {2011}</a:t>
            </a:r>
          </a:p>
          <a:p>
            <a:r>
              <a:rPr lang="en-GB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866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Bibliography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1" y="2809441"/>
            <a:ext cx="9858375" cy="3400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089862" y="2292372"/>
            <a:ext cx="290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/>
              <a:t>Natnib</a:t>
            </a:r>
            <a:r>
              <a:rPr lang="en-GB" sz="2400" b="1" dirty="0"/>
              <a:t> options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20536" y="6328356"/>
            <a:ext cx="595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https://www.overleaf.com/learn/latex/Natbib_citation_styles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323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</a:rPr>
              <a:t>Import from </a:t>
            </a:r>
            <a:r>
              <a:rPr lang="en-GB" sz="5400" b="0" i="0" dirty="0" err="1">
                <a:solidFill>
                  <a:schemeClr val="bg1"/>
                </a:solidFill>
                <a:effectLst/>
              </a:rPr>
              <a:t>Openoffice</a:t>
            </a:r>
            <a:endParaRPr lang="en-GB" sz="5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288" y="2629192"/>
            <a:ext cx="6380849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b="1" dirty="0"/>
              <a:t>Download the extension</a:t>
            </a:r>
            <a:endParaRPr lang="en-GB" b="1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https://extensions.libreoffice.org/extensions/writer2latex-1/1-6.1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 need either Open office or </a:t>
            </a:r>
            <a:r>
              <a:rPr lang="en-GB" dirty="0" err="1"/>
              <a:t>Libre</a:t>
            </a:r>
            <a:r>
              <a:rPr lang="en-GB" dirty="0"/>
              <a:t> office no free plugin for word</a:t>
            </a:r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to tools &gt; Extension manager and add the new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to Export &gt; Select </a:t>
            </a:r>
            <a:r>
              <a:rPr lang="en-GB" dirty="0" err="1"/>
              <a:t>LaTeX</a:t>
            </a:r>
            <a:r>
              <a:rPr lang="en-GB" dirty="0"/>
              <a:t> 2e </a:t>
            </a:r>
            <a:r>
              <a:rPr lang="en-GB" dirty="0" err="1"/>
              <a:t>etc</a:t>
            </a:r>
            <a:r>
              <a:rPr lang="en-GB" dirty="0"/>
              <a:t> in file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overleaf navigate to the folder you want it in and upload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437" y="2477038"/>
            <a:ext cx="5249031" cy="366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7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816" y="354564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Latex and Overleaf for your 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7F4C5-C5EE-4CB4-A77C-0CEECEF86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5" b="14393"/>
          <a:stretch/>
        </p:blipFill>
        <p:spPr>
          <a:xfrm>
            <a:off x="6386733" y="3310987"/>
            <a:ext cx="5483704" cy="3226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C323D1-9AA4-41CA-B3B4-0957D26B3D50}"/>
              </a:ext>
            </a:extLst>
          </p:cNvPr>
          <p:cNvSpPr/>
          <p:nvPr/>
        </p:nvSpPr>
        <p:spPr>
          <a:xfrm>
            <a:off x="5963479" y="725337"/>
            <a:ext cx="57405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Who are we?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Why are we here?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Why do you want to use Latex and for what?</a:t>
            </a:r>
          </a:p>
        </p:txBody>
      </p:sp>
    </p:spTree>
    <p:extLst>
      <p:ext uri="{BB962C8B-B14F-4D97-AF65-F5344CB8AC3E}">
        <p14:creationId xmlns:p14="http://schemas.microsoft.com/office/powerpoint/2010/main" val="41193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Latex and Overleaf </a:t>
            </a:r>
            <a:r>
              <a:rPr lang="it-IT" sz="3600" dirty="0">
                <a:solidFill>
                  <a:schemeClr val="accent1"/>
                </a:solidFill>
              </a:rPr>
              <a:t>Structure of the course 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46DA-8B3B-4285-983F-A7F8F387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21" y="693289"/>
            <a:ext cx="6377769" cy="589412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it-IT" sz="2400" dirty="0"/>
              <a:t>First part: Today </a:t>
            </a:r>
          </a:p>
          <a:p>
            <a:pPr marL="0" indent="0">
              <a:buNone/>
            </a:pPr>
            <a:r>
              <a:rPr lang="en-US" sz="2000" dirty="0"/>
              <a:t>More info at: </a:t>
            </a:r>
            <a:r>
              <a:rPr lang="en-GB" sz="2000" dirty="0">
                <a:hlinkClick r:id="rId2"/>
              </a:rPr>
              <a:t>https://www.youtube.com/watch?v=5dnK2knSu0Q</a:t>
            </a: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3"/>
              </a:rPr>
              <a:t>https://www.youtube.com/watch?v=gFAQd0ueIMc&amp;feature=emb_title</a:t>
            </a: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4"/>
              </a:rPr>
              <a:t>https://www.overleaf.com/learn/latex/Main_Page</a:t>
            </a:r>
            <a:endParaRPr lang="en-GB" sz="2000" dirty="0"/>
          </a:p>
          <a:p>
            <a:pPr lvl="1"/>
            <a:r>
              <a:rPr lang="it-IT" sz="2000" dirty="0"/>
              <a:t>Structure of the module: Presentation and hands on exercises</a:t>
            </a:r>
          </a:p>
          <a:p>
            <a:pPr lvl="1"/>
            <a:r>
              <a:rPr lang="it-IT" sz="2000" dirty="0"/>
              <a:t>Troubleshooting (last 15-20 mins)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it-IT" sz="2400" dirty="0"/>
              <a:t>Second part: </a:t>
            </a:r>
            <a:r>
              <a:rPr lang="en-US" sz="2400" dirty="0"/>
              <a:t>11 December </a:t>
            </a:r>
          </a:p>
          <a:p>
            <a:pPr marL="0" indent="0">
              <a:buNone/>
            </a:pPr>
            <a:r>
              <a:rPr lang="en-US" sz="2200" dirty="0"/>
              <a:t>More info at: </a:t>
            </a:r>
            <a:r>
              <a:rPr lang="en-GB" sz="2200" dirty="0">
                <a:hlinkClick r:id="rId2"/>
              </a:rPr>
              <a:t>https://www.youtube.com/watch?v=5dnK2knSu0Q</a:t>
            </a:r>
            <a:endParaRPr lang="en-GB" sz="2200" dirty="0"/>
          </a:p>
          <a:p>
            <a:pPr marL="0" indent="0">
              <a:buNone/>
            </a:pPr>
            <a:r>
              <a:rPr lang="en-GB" sz="2200" dirty="0">
                <a:hlinkClick r:id="rId3"/>
              </a:rPr>
              <a:t>https://www.youtube.com/watch?v=gFAQd0ueIMc&amp;feature=emb_title</a:t>
            </a:r>
            <a:endParaRPr lang="en-GB" sz="2200" dirty="0"/>
          </a:p>
          <a:p>
            <a:pPr marL="0" indent="0">
              <a:buNone/>
            </a:pPr>
            <a:r>
              <a:rPr lang="en-GB" sz="2200" dirty="0">
                <a:hlinkClick r:id="rId4"/>
              </a:rPr>
              <a:t>https://www.overleaf.com/learn/latex/Main_Page</a:t>
            </a:r>
            <a:endParaRPr lang="en-GB" sz="2200" dirty="0"/>
          </a:p>
          <a:p>
            <a:pPr lvl="1"/>
            <a:r>
              <a:rPr lang="it-IT" sz="2000" dirty="0"/>
              <a:t>Structure of the module: Viedeo watching, Q and A, hands on tasks</a:t>
            </a:r>
          </a:p>
          <a:p>
            <a:pPr lvl="1"/>
            <a:r>
              <a:rPr lang="it-IT" sz="2000" dirty="0"/>
              <a:t>Troubleshooting (last 15-20 mins)</a:t>
            </a:r>
            <a:endParaRPr lang="en-US" sz="2000" dirty="0"/>
          </a:p>
          <a:p>
            <a:pPr marL="0" indent="0">
              <a:buNone/>
            </a:pPr>
            <a:endParaRPr lang="it-IT" sz="2400" dirty="0"/>
          </a:p>
        </p:txBody>
      </p:sp>
      <p:sp>
        <p:nvSpPr>
          <p:cNvPr id="5" name="Rectangle 4"/>
          <p:cNvSpPr/>
          <p:nvPr/>
        </p:nvSpPr>
        <p:spPr>
          <a:xfrm>
            <a:off x="1463182" y="5709457"/>
            <a:ext cx="2244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u="sng" dirty="0">
                <a:solidFill>
                  <a:srgbClr val="800080"/>
                </a:solidFill>
                <a:effectLst/>
                <a:latin typeface="Calibri" panose="020F0502020204030204" pitchFamily="34" charset="0"/>
                <a:hlinkClick r:id="rId5"/>
              </a:rPr>
              <a:t>https://bit.ly/2qojndq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34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79918" y="223935"/>
            <a:ext cx="4637247" cy="68113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5827D1F-2BEC-43DA-8D91-820E08523178}"/>
              </a:ext>
            </a:extLst>
          </p:cNvPr>
          <p:cNvSpPr txBox="1">
            <a:spLocks/>
          </p:cNvSpPr>
          <p:nvPr/>
        </p:nvSpPr>
        <p:spPr>
          <a:xfrm>
            <a:off x="798257" y="637523"/>
            <a:ext cx="3608896" cy="912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Before starting …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19AFFDB5-AA77-47D8-9A7B-5174E53EB5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763" b="-6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03360D-BF02-4F4E-9AEC-683F5DC49A88}"/>
              </a:ext>
            </a:extLst>
          </p:cNvPr>
          <p:cNvSpPr txBox="1">
            <a:spLocks/>
          </p:cNvSpPr>
          <p:nvPr/>
        </p:nvSpPr>
        <p:spPr>
          <a:xfrm>
            <a:off x="842027" y="1866295"/>
            <a:ext cx="3607930" cy="3677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 b="1" dirty="0">
                <a:solidFill>
                  <a:srgbClr val="FFFFFF"/>
                </a:solidFill>
              </a:rPr>
              <a:t>Who am I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 obtained a </a:t>
            </a:r>
            <a:r>
              <a:rPr lang="en-US" sz="2400" dirty="0" err="1">
                <a:solidFill>
                  <a:srgbClr val="FFFFFF"/>
                </a:solidFill>
              </a:rPr>
              <a:t>Phd</a:t>
            </a:r>
            <a:r>
              <a:rPr lang="en-US" sz="2400" dirty="0">
                <a:solidFill>
                  <a:srgbClr val="FFFFFF"/>
                </a:solidFill>
              </a:rPr>
              <a:t> in Classic from </a:t>
            </a:r>
            <a:r>
              <a:rPr lang="en-US" sz="2400" dirty="0" err="1">
                <a:solidFill>
                  <a:srgbClr val="FFFFFF"/>
                </a:solidFill>
              </a:rPr>
              <a:t>UEd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Training Fellow with DCS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6B0BA3-1A02-47E1-B887-AAEFAFA201BB}"/>
              </a:ext>
            </a:extLst>
          </p:cNvPr>
          <p:cNvPicPr/>
          <p:nvPr/>
        </p:nvPicPr>
        <p:blipFill rotWithShape="1">
          <a:blip r:embed="rId3"/>
          <a:srcRect r="2012" b="-5"/>
          <a:stretch/>
        </p:blipFill>
        <p:spPr>
          <a:xfrm>
            <a:off x="4968250" y="4210039"/>
            <a:ext cx="3363177" cy="2492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8EFAB6-6E3C-414E-8EDC-C9F0B9EDA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7" b="10152"/>
          <a:stretch/>
        </p:blipFill>
        <p:spPr>
          <a:xfrm>
            <a:off x="5093008" y="2304083"/>
            <a:ext cx="2249424" cy="2008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6A4012-8CA3-41E1-8FB5-95F32CD16A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680" b="-2"/>
          <a:stretch/>
        </p:blipFill>
        <p:spPr>
          <a:xfrm>
            <a:off x="7483934" y="0"/>
            <a:ext cx="4570677" cy="4122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B2A75A-EC9A-41FD-919D-EF4F9E52EB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320" y="3710175"/>
            <a:ext cx="2098550" cy="3147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8D67AA-585A-4D78-A3AB-F3F07E43FD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061" y="3698898"/>
            <a:ext cx="2098550" cy="31478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38B805-13A0-454F-8D5A-B2F432A27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9060" y="4741942"/>
            <a:ext cx="1787289" cy="17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6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918" y="223935"/>
            <a:ext cx="11588621" cy="6363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</a:rPr>
              <a:t>Today program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4E2CD-224D-4779-AF3B-4250E648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What is </a:t>
            </a:r>
            <a:r>
              <a:rPr lang="en-GB" b="0" i="0" dirty="0" err="1">
                <a:solidFill>
                  <a:srgbClr val="041D40"/>
                </a:solidFill>
                <a:effectLst/>
                <a:latin typeface="Source Sans Pro"/>
              </a:rPr>
              <a:t>LaTeX</a:t>
            </a: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? And what is Overleaf? Why use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Writing your first piece of </a:t>
            </a:r>
            <a:r>
              <a:rPr lang="en-GB" b="0" i="0" dirty="0" err="1">
                <a:solidFill>
                  <a:srgbClr val="041D40"/>
                </a:solidFill>
                <a:effectLst/>
                <a:latin typeface="Source Sans Pro"/>
              </a:rPr>
              <a:t>LaTeX</a:t>
            </a:r>
            <a:endParaRPr lang="en-GB" b="0" i="0" dirty="0">
              <a:solidFill>
                <a:srgbClr val="041D40"/>
              </a:solidFill>
              <a:effectLst/>
              <a:latin typeface="Source Sans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The preamble of a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Adding a title, author and date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Bold, italics and underlining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Adding images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solidFill>
                  <a:srgbClr val="041D40"/>
                </a:solidFill>
                <a:effectLst/>
                <a:latin typeface="Source Sans Pro"/>
              </a:rPr>
              <a:t>Captions and labels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144294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What is Latex?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288" y="2273407"/>
            <a:ext cx="1159259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CMU Serif"/>
              </a:rPr>
              <a:t>L</a:t>
            </a:r>
            <a:r>
              <a:rPr lang="en-GB" sz="2000" b="1" i="0" cap="all" dirty="0">
                <a:effectLst/>
                <a:latin typeface="CMU Serif"/>
              </a:rPr>
              <a:t>A</a:t>
            </a:r>
            <a:r>
              <a:rPr lang="en-GB" sz="2000" b="1" i="0" dirty="0">
                <a:effectLst/>
                <a:latin typeface="CMU Serif"/>
              </a:rPr>
              <a:t>T</a:t>
            </a:r>
            <a:r>
              <a:rPr lang="en-GB" sz="2000" b="1" i="0" cap="all" dirty="0">
                <a:effectLst/>
                <a:latin typeface="CMU Serif"/>
              </a:rPr>
              <a:t>E</a:t>
            </a:r>
            <a:r>
              <a:rPr lang="en-GB" sz="2000" b="1" i="0" dirty="0">
                <a:effectLst/>
                <a:latin typeface="CMU Serif"/>
              </a:rPr>
              <a:t>X</a:t>
            </a:r>
            <a:r>
              <a:rPr lang="en-GB" sz="2000" b="1" i="0" dirty="0">
                <a:effectLst/>
                <a:latin typeface="Lato"/>
              </a:rPr>
              <a:t> </a:t>
            </a:r>
            <a:r>
              <a:rPr lang="en-GB" sz="2000" b="0" i="0" dirty="0">
                <a:effectLst/>
                <a:latin typeface="Lato"/>
              </a:rPr>
              <a:t>(pronounced </a:t>
            </a:r>
            <a:r>
              <a:rPr lang="en-GB" sz="2000" b="0" i="1" dirty="0">
                <a:effectLst/>
                <a:latin typeface="Lato"/>
              </a:rPr>
              <a:t>LAY-</a:t>
            </a:r>
            <a:r>
              <a:rPr lang="en-GB" sz="2000" b="0" i="1" dirty="0" err="1">
                <a:effectLst/>
                <a:latin typeface="Lato"/>
              </a:rPr>
              <a:t>tek</a:t>
            </a:r>
            <a:r>
              <a:rPr lang="en-GB" sz="2000" b="0" i="0" dirty="0">
                <a:effectLst/>
                <a:latin typeface="Lato"/>
              </a:rPr>
              <a:t> or </a:t>
            </a:r>
            <a:r>
              <a:rPr lang="en-GB" sz="2000" b="0" i="1" dirty="0">
                <a:effectLst/>
                <a:latin typeface="Lato"/>
              </a:rPr>
              <a:t>LAH-</a:t>
            </a:r>
            <a:r>
              <a:rPr lang="en-GB" sz="2000" b="0" i="1" dirty="0" err="1">
                <a:effectLst/>
                <a:latin typeface="Lato"/>
              </a:rPr>
              <a:t>tek</a:t>
            </a:r>
            <a:r>
              <a:rPr lang="en-GB" sz="2000" b="0" i="0" dirty="0">
                <a:effectLst/>
                <a:latin typeface="Lato"/>
              </a:rPr>
              <a:t>) is a tool used to create </a:t>
            </a:r>
            <a:r>
              <a:rPr lang="en-GB" sz="2000" b="1" i="0" dirty="0">
                <a:effectLst/>
                <a:latin typeface="Lato"/>
              </a:rPr>
              <a:t>professional-looking documents</a:t>
            </a:r>
            <a:r>
              <a:rPr lang="en-GB" sz="2000" b="0" i="0" dirty="0">
                <a:effectLst/>
                <a:latin typeface="Lato"/>
              </a:rPr>
              <a:t>. It is based on the </a:t>
            </a:r>
            <a:r>
              <a:rPr lang="en-GB" sz="2000" b="1" i="0" dirty="0">
                <a:effectLst/>
                <a:latin typeface="Lato"/>
              </a:rPr>
              <a:t>WYSIWYM</a:t>
            </a:r>
            <a:r>
              <a:rPr lang="en-GB" sz="2000" b="0" i="0" dirty="0">
                <a:effectLst/>
                <a:latin typeface="Lato"/>
              </a:rPr>
              <a:t> (what you see is what you mean) idea, meaning you only have </a:t>
            </a:r>
            <a:r>
              <a:rPr lang="en-GB" sz="2000" b="1" i="0" dirty="0">
                <a:effectLst/>
                <a:latin typeface="Lato"/>
              </a:rPr>
              <a:t>focus on the contents</a:t>
            </a:r>
            <a:r>
              <a:rPr lang="en-GB" sz="2000" b="0" i="0" dirty="0">
                <a:effectLst/>
                <a:latin typeface="Lato"/>
              </a:rPr>
              <a:t> of your document and the computer will </a:t>
            </a:r>
            <a:r>
              <a:rPr lang="en-GB" sz="2000" b="1" i="0" dirty="0">
                <a:effectLst/>
                <a:latin typeface="Lato"/>
              </a:rPr>
              <a:t>take care of the formatting</a:t>
            </a:r>
            <a:r>
              <a:rPr lang="en-GB" sz="2000" b="0" i="0" dirty="0">
                <a:effectLst/>
                <a:latin typeface="Lato"/>
              </a:rPr>
              <a:t>. Instead of spacing out text on a page to control formatting, as with Microsoft Word or </a:t>
            </a:r>
            <a:r>
              <a:rPr lang="en-GB" sz="2000" b="0" i="0" dirty="0" err="1">
                <a:effectLst/>
                <a:latin typeface="Lato"/>
              </a:rPr>
              <a:t>LibreOffice</a:t>
            </a:r>
            <a:r>
              <a:rPr lang="en-GB" sz="2000" b="0" i="0" dirty="0">
                <a:effectLst/>
                <a:latin typeface="Lato"/>
              </a:rPr>
              <a:t> Writer, users can enter plain text and let </a:t>
            </a:r>
            <a:r>
              <a:rPr lang="en-GB" sz="2000" b="1" i="0" dirty="0">
                <a:effectLst/>
                <a:latin typeface="CMU Serif"/>
              </a:rPr>
              <a:t>L</a:t>
            </a:r>
            <a:r>
              <a:rPr lang="en-GB" sz="2000" b="1" i="0" cap="all" dirty="0">
                <a:effectLst/>
                <a:latin typeface="CMU Serif"/>
              </a:rPr>
              <a:t>A</a:t>
            </a:r>
            <a:r>
              <a:rPr lang="en-GB" sz="2000" b="1" i="0" dirty="0">
                <a:effectLst/>
                <a:latin typeface="CMU Serif"/>
              </a:rPr>
              <a:t>T</a:t>
            </a:r>
            <a:r>
              <a:rPr lang="en-GB" sz="2000" b="1" i="0" cap="all" dirty="0">
                <a:effectLst/>
                <a:latin typeface="CMU Serif"/>
              </a:rPr>
              <a:t>E</a:t>
            </a:r>
            <a:r>
              <a:rPr lang="en-GB" sz="2000" b="1" i="0" dirty="0">
                <a:effectLst/>
                <a:latin typeface="CMU Serif"/>
              </a:rPr>
              <a:t>X</a:t>
            </a:r>
            <a:r>
              <a:rPr lang="en-GB" sz="2000" b="1" i="0" dirty="0">
                <a:effectLst/>
                <a:latin typeface="Lato"/>
              </a:rPr>
              <a:t> take care of the rest</a:t>
            </a:r>
            <a:r>
              <a:rPr lang="en-GB" sz="2000" b="0" i="0" dirty="0">
                <a:effectLst/>
                <a:latin typeface="Lato"/>
              </a:rPr>
              <a:t>.</a:t>
            </a:r>
            <a:endParaRPr lang="en-GB" sz="2000" dirty="0"/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02" y="4374825"/>
            <a:ext cx="3739572" cy="18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atex softwar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09" y="3900197"/>
            <a:ext cx="5416292" cy="295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60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Why learning Latex?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288" y="2273407"/>
            <a:ext cx="11592590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L</a:t>
            </a:r>
            <a:r>
              <a:rPr lang="en-GB" sz="2000" cap="all" dirty="0"/>
              <a:t>A</a:t>
            </a:r>
            <a:r>
              <a:rPr lang="en-GB" sz="2000" dirty="0"/>
              <a:t>T</a:t>
            </a:r>
            <a:r>
              <a:rPr lang="en-GB" sz="2000" cap="all" dirty="0"/>
              <a:t>E</a:t>
            </a:r>
            <a:r>
              <a:rPr lang="en-GB" sz="2000" dirty="0"/>
              <a:t>X is used for scientific documents, books, as well as many other </a:t>
            </a:r>
            <a:r>
              <a:rPr lang="en-GB" sz="2000" b="1" dirty="0"/>
              <a:t>forms of publishing</a:t>
            </a:r>
            <a:r>
              <a:rPr lang="en-GB" sz="2000" dirty="0"/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It allows users to very quickly </a:t>
            </a:r>
            <a:r>
              <a:rPr lang="en-GB" sz="2000" b="1" dirty="0"/>
              <a:t>tackle the more complicated parts of typesetting automatically</a:t>
            </a:r>
            <a:r>
              <a:rPr lang="en-GB" sz="2000" dirty="0"/>
              <a:t> (e.g. Table of Content)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b="1" i="1" dirty="0"/>
              <a:t>Packages</a:t>
            </a:r>
            <a:r>
              <a:rPr lang="en-GB" sz="2000" dirty="0"/>
              <a:t> allow users to add </a:t>
            </a:r>
            <a:r>
              <a:rPr lang="en-GB" sz="2000" b="1" dirty="0"/>
              <a:t>footnotes, draw schematics, create tables </a:t>
            </a:r>
            <a:r>
              <a:rPr lang="en-GB" sz="2000" dirty="0"/>
              <a:t>etc.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It </a:t>
            </a:r>
            <a:r>
              <a:rPr lang="en-GB" sz="2000" b="1" dirty="0"/>
              <a:t>separates the content of the document from the style</a:t>
            </a:r>
            <a:r>
              <a:rPr lang="en-GB" sz="2000" dirty="0"/>
              <a:t>. This means that once you have written the content of your document, we can change its appearance with ease.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You can create </a:t>
            </a:r>
            <a:r>
              <a:rPr lang="en-GB" sz="2000" b="1" dirty="0"/>
              <a:t>one style of document </a:t>
            </a:r>
            <a:r>
              <a:rPr lang="en-GB" sz="2000" dirty="0"/>
              <a:t>which can be </a:t>
            </a:r>
            <a:r>
              <a:rPr lang="en-GB" sz="2000" b="1" dirty="0"/>
              <a:t>used for many different documents.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Many </a:t>
            </a:r>
            <a:r>
              <a:rPr lang="en-GB" sz="2000" b="1" dirty="0"/>
              <a:t>scientific journals </a:t>
            </a:r>
            <a:r>
              <a:rPr lang="en-GB" sz="2000" dirty="0"/>
              <a:t>to create </a:t>
            </a:r>
            <a:r>
              <a:rPr lang="en-GB" sz="2000" b="1" dirty="0"/>
              <a:t>templates </a:t>
            </a:r>
            <a:r>
              <a:rPr lang="en-GB" sz="2000" dirty="0"/>
              <a:t>for submissions. These templates have a pre-made layout meaning that only the content needs to be added.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There are </a:t>
            </a:r>
            <a:r>
              <a:rPr lang="en-GB" sz="2000" b="1" dirty="0"/>
              <a:t>hundreds of </a:t>
            </a:r>
            <a:r>
              <a:rPr lang="en-GB" sz="2000" b="1" dirty="0">
                <a:hlinkClick r:id="rId3"/>
              </a:rPr>
              <a:t>templates</a:t>
            </a:r>
            <a:r>
              <a:rPr lang="en-GB" sz="2000" dirty="0"/>
              <a:t> available for everything from CVs to slideshows.</a:t>
            </a:r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69" y="5682724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80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8" y="177282"/>
            <a:ext cx="11677423" cy="201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93D2-CB7C-47D6-A4D2-7BBA9144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Why not learning Latex?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288" y="2310730"/>
            <a:ext cx="11592590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Take time to learn 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Some journals want the .</a:t>
            </a:r>
            <a:r>
              <a:rPr lang="en-GB" sz="2000" dirty="0" err="1"/>
              <a:t>docx</a:t>
            </a:r>
            <a:r>
              <a:rPr lang="en-GB" sz="2000" dirty="0"/>
              <a:t>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You do not need much formatting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You do not want to image google results of Latex </a:t>
            </a:r>
          </a:p>
        </p:txBody>
      </p:sp>
      <p:pic>
        <p:nvPicPr>
          <p:cNvPr id="2052" name="Picture 4" descr="Image result for latex software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207" y="5592371"/>
            <a:ext cx="2531258" cy="1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440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3C4344107B142896AFF4BAB57AEE6" ma:contentTypeVersion="13" ma:contentTypeDescription="Create a new document." ma:contentTypeScope="" ma:versionID="73c22c7c25947f0a24f2b9d1f89505bd">
  <xsd:schema xmlns:xsd="http://www.w3.org/2001/XMLSchema" xmlns:xs="http://www.w3.org/2001/XMLSchema" xmlns:p="http://schemas.microsoft.com/office/2006/metadata/properties" xmlns:ns2="a4cecb87-7127-4cec-8ade-f39cabdda460" xmlns:ns3="e0533433-c614-42f1-a6db-1e117b426f00" targetNamespace="http://schemas.microsoft.com/office/2006/metadata/properties" ma:root="true" ma:fieldsID="d2deba3725cce974edb8e70595cf15b6" ns2:_="" ns3:_="">
    <xsd:import namespace="a4cecb87-7127-4cec-8ade-f39cabdda460"/>
    <xsd:import namespace="e0533433-c614-42f1-a6db-1e117b426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ecb87-7127-4cec-8ade-f39cabdda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3433-c614-42f1-a6db-1e117b426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60A863-D409-4EBA-B625-028D39A38668}"/>
</file>

<file path=customXml/itemProps2.xml><?xml version="1.0" encoding="utf-8"?>
<ds:datastoreItem xmlns:ds="http://schemas.openxmlformats.org/officeDocument/2006/customXml" ds:itemID="{00170929-63CF-426D-951F-B184E207E292}"/>
</file>

<file path=customXml/itemProps3.xml><?xml version="1.0" encoding="utf-8"?>
<ds:datastoreItem xmlns:ds="http://schemas.openxmlformats.org/officeDocument/2006/customXml" ds:itemID="{E104A45D-6F6A-421C-AA7B-39DFAA25A296}"/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2073</Words>
  <Application>Microsoft Office PowerPoint</Application>
  <PresentationFormat>Widescreen</PresentationFormat>
  <Paragraphs>264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CMU Serif</vt:lpstr>
      <vt:lpstr>Courier New</vt:lpstr>
      <vt:lpstr>Lato</vt:lpstr>
      <vt:lpstr>Source Sans Pro</vt:lpstr>
      <vt:lpstr>Office Theme</vt:lpstr>
      <vt:lpstr>Write your thesis </vt:lpstr>
      <vt:lpstr>PowerPoint Presentation</vt:lpstr>
      <vt:lpstr>Latex and Overleaf for your thesis</vt:lpstr>
      <vt:lpstr>Latex and Overleaf Structure of the course </vt:lpstr>
      <vt:lpstr>PowerPoint Presentation</vt:lpstr>
      <vt:lpstr>Today program</vt:lpstr>
      <vt:lpstr>What is Latex?</vt:lpstr>
      <vt:lpstr>Why learning Latex?</vt:lpstr>
      <vt:lpstr>Why not learning Latex?</vt:lpstr>
      <vt:lpstr>What is Overleaf?</vt:lpstr>
      <vt:lpstr>Why using Overleaf?</vt:lpstr>
      <vt:lpstr>The Overleaf interface</vt:lpstr>
      <vt:lpstr>Anatomy of Overleaf files</vt:lpstr>
      <vt:lpstr>The preamble of a document</vt:lpstr>
      <vt:lpstr>Adding a title, author and date</vt:lpstr>
      <vt:lpstr>Bold, Italic, underlining</vt:lpstr>
      <vt:lpstr>Adding images</vt:lpstr>
      <vt:lpstr>Chapters and Sections</vt:lpstr>
      <vt:lpstr>Tables</vt:lpstr>
      <vt:lpstr>Lists</vt:lpstr>
      <vt:lpstr>Formulas and Equations</vt:lpstr>
      <vt:lpstr>Formulas and Equations</vt:lpstr>
      <vt:lpstr>Cross referencing images and eq.</vt:lpstr>
      <vt:lpstr>Footnotes</vt:lpstr>
      <vt:lpstr>Bibliography</vt:lpstr>
      <vt:lpstr>Bibliography</vt:lpstr>
      <vt:lpstr>Import from Openoffice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your thesis</dc:title>
  <dc:creator>MICHIELIN Lucia</dc:creator>
  <cp:lastModifiedBy>MICHIELIN Lucia</cp:lastModifiedBy>
  <cp:revision>51</cp:revision>
  <dcterms:created xsi:type="dcterms:W3CDTF">2019-12-03T18:55:27Z</dcterms:created>
  <dcterms:modified xsi:type="dcterms:W3CDTF">2019-12-11T16:06:21Z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0x010100ADF3C4344107B142896AFF4BAB57AEE6</vt:lpwstr>
  </property>
</Properties>
</file>